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1" r:id="rId5"/>
    <p:sldId id="260" r:id="rId6"/>
    <p:sldId id="259" r:id="rId7"/>
    <p:sldId id="258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A17-B2E4-4257-B50E-D5318D47EB52}" type="datetimeFigureOut">
              <a:rPr lang="nl-NL" smtClean="0"/>
              <a:t>26-3-2023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712E-98E7-466B-B068-6A6B1AA2D80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A17-B2E4-4257-B50E-D5318D47EB52}" type="datetimeFigureOut">
              <a:rPr lang="nl-NL" smtClean="0"/>
              <a:t>26-3-2023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712E-98E7-466B-B068-6A6B1AA2D80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A17-B2E4-4257-B50E-D5318D47EB52}" type="datetimeFigureOut">
              <a:rPr lang="nl-NL" smtClean="0"/>
              <a:t>26-3-2023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712E-98E7-466B-B068-6A6B1AA2D80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A17-B2E4-4257-B50E-D5318D47EB52}" type="datetimeFigureOut">
              <a:rPr lang="nl-NL" smtClean="0"/>
              <a:t>26-3-2023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712E-98E7-466B-B068-6A6B1AA2D80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A17-B2E4-4257-B50E-D5318D47EB52}" type="datetimeFigureOut">
              <a:rPr lang="nl-NL" smtClean="0"/>
              <a:t>26-3-2023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712E-98E7-466B-B068-6A6B1AA2D80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A17-B2E4-4257-B50E-D5318D47EB52}" type="datetimeFigureOut">
              <a:rPr lang="nl-NL" smtClean="0"/>
              <a:t>26-3-2023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712E-98E7-466B-B068-6A6B1AA2D80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A17-B2E4-4257-B50E-D5318D47EB52}" type="datetimeFigureOut">
              <a:rPr lang="nl-NL" smtClean="0"/>
              <a:t>26-3-2023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712E-98E7-466B-B068-6A6B1AA2D80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A17-B2E4-4257-B50E-D5318D47EB52}" type="datetimeFigureOut">
              <a:rPr lang="nl-NL" smtClean="0"/>
              <a:t>26-3-2023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712E-98E7-466B-B068-6A6B1AA2D80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A17-B2E4-4257-B50E-D5318D47EB52}" type="datetimeFigureOut">
              <a:rPr lang="nl-NL" smtClean="0"/>
              <a:t>26-3-2023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712E-98E7-466B-B068-6A6B1AA2D80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A17-B2E4-4257-B50E-D5318D47EB52}" type="datetimeFigureOut">
              <a:rPr lang="nl-NL" smtClean="0"/>
              <a:t>26-3-2023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712E-98E7-466B-B068-6A6B1AA2D80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9CA17-B2E4-4257-B50E-D5318D47EB52}" type="datetimeFigureOut">
              <a:rPr lang="nl-NL" smtClean="0"/>
              <a:t>26-3-2023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1712E-98E7-466B-B068-6A6B1AA2D80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9CA17-B2E4-4257-B50E-D5318D47EB52}" type="datetimeFigureOut">
              <a:rPr lang="nl-NL" smtClean="0"/>
              <a:t>26-3-2023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1712E-98E7-466B-B068-6A6B1AA2D80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l-be.wordpress.org/latest-nl_BE.zi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45000" r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/>
            </a:r>
            <a:br>
              <a:rPr lang="nl-NL" b="1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4282" y="285728"/>
            <a:ext cx="8786874" cy="6286544"/>
          </a:xfrm>
        </p:spPr>
        <p:txBody>
          <a:bodyPr>
            <a:normAutofit/>
          </a:bodyPr>
          <a:lstStyle/>
          <a:p>
            <a:r>
              <a:rPr lang="nl-NL" sz="4400" b="1" dirty="0" err="1" smtClean="0">
                <a:solidFill>
                  <a:schemeClr val="bg1"/>
                </a:solidFill>
              </a:rPr>
              <a:t>WordPress</a:t>
            </a:r>
            <a:r>
              <a:rPr lang="nl-NL" sz="4400" b="1" dirty="0" smtClean="0">
                <a:solidFill>
                  <a:schemeClr val="bg1"/>
                </a:solidFill>
              </a:rPr>
              <a:t> -&gt; wat is </a:t>
            </a:r>
            <a:r>
              <a:rPr lang="nl-NL" sz="4400" b="1" dirty="0" err="1" smtClean="0">
                <a:solidFill>
                  <a:schemeClr val="bg1"/>
                </a:solidFill>
              </a:rPr>
              <a:t>WordPress</a:t>
            </a:r>
            <a:r>
              <a:rPr lang="nl-NL" sz="4400" b="1" dirty="0" smtClean="0">
                <a:solidFill>
                  <a:schemeClr val="bg1"/>
                </a:solidFill>
              </a:rPr>
              <a:t>!</a:t>
            </a:r>
          </a:p>
          <a:p>
            <a:pPr algn="l"/>
            <a:r>
              <a:rPr lang="nl-NL" sz="2000" dirty="0">
                <a:solidFill>
                  <a:schemeClr val="bg1"/>
                </a:solidFill>
              </a:rPr>
              <a:t>I</a:t>
            </a:r>
            <a:r>
              <a:rPr lang="nl-NL" sz="2000" dirty="0" smtClean="0">
                <a:solidFill>
                  <a:schemeClr val="bg1"/>
                </a:solidFill>
              </a:rPr>
              <a:t>s </a:t>
            </a:r>
            <a:r>
              <a:rPr lang="nl-NL" sz="2000" dirty="0" err="1" smtClean="0">
                <a:solidFill>
                  <a:schemeClr val="bg1"/>
                </a:solidFill>
              </a:rPr>
              <a:t>opensourcesoftware</a:t>
            </a:r>
            <a:r>
              <a:rPr lang="nl-NL" sz="2000" dirty="0" smtClean="0">
                <a:solidFill>
                  <a:schemeClr val="bg1"/>
                </a:solidFill>
              </a:rPr>
              <a:t> om websites te realiseren, die onder de voorwaarden van de GNU General Public </a:t>
            </a:r>
            <a:r>
              <a:rPr lang="nl-NL" sz="2000" dirty="0" err="1" smtClean="0">
                <a:solidFill>
                  <a:schemeClr val="bg1"/>
                </a:solidFill>
              </a:rPr>
              <a:t>License</a:t>
            </a:r>
            <a:r>
              <a:rPr lang="nl-NL" sz="2000" dirty="0" smtClean="0">
                <a:solidFill>
                  <a:schemeClr val="bg1"/>
                </a:solidFill>
              </a:rPr>
              <a:t> (GPL) wordt gepubliceerd. </a:t>
            </a:r>
            <a:r>
              <a:rPr lang="nl-NL" sz="2000" dirty="0" err="1" smtClean="0">
                <a:solidFill>
                  <a:schemeClr val="bg1"/>
                </a:solidFill>
              </a:rPr>
              <a:t>WordPress</a:t>
            </a:r>
            <a:r>
              <a:rPr lang="nl-NL" sz="2000" dirty="0" smtClean="0">
                <a:solidFill>
                  <a:schemeClr val="bg1"/>
                </a:solidFill>
              </a:rPr>
              <a:t> is ontwikkeld door </a:t>
            </a:r>
            <a:r>
              <a:rPr lang="nl-NL" sz="2000" dirty="0" err="1" smtClean="0">
                <a:solidFill>
                  <a:schemeClr val="bg1"/>
                </a:solidFill>
              </a:rPr>
              <a:t>Matthew</a:t>
            </a:r>
            <a:r>
              <a:rPr lang="nl-NL" sz="2000" dirty="0" smtClean="0">
                <a:solidFill>
                  <a:schemeClr val="bg1"/>
                </a:solidFill>
              </a:rPr>
              <a:t> </a:t>
            </a:r>
            <a:r>
              <a:rPr lang="nl-NL" sz="2000" dirty="0" err="1" smtClean="0">
                <a:solidFill>
                  <a:schemeClr val="bg1"/>
                </a:solidFill>
              </a:rPr>
              <a:t>Mullenweg</a:t>
            </a:r>
            <a:r>
              <a:rPr lang="nl-NL" sz="2000" dirty="0" smtClean="0">
                <a:solidFill>
                  <a:schemeClr val="bg1"/>
                </a:solidFill>
              </a:rPr>
              <a:t>, maar het wordt door een grotere groep ontwikkelaars ondersteund. </a:t>
            </a:r>
            <a:r>
              <a:rPr lang="nl-NL" sz="2000" dirty="0" err="1" smtClean="0">
                <a:solidFill>
                  <a:schemeClr val="bg1"/>
                </a:solidFill>
              </a:rPr>
              <a:t>WordPress</a:t>
            </a:r>
            <a:r>
              <a:rPr lang="nl-NL" sz="2000" dirty="0" smtClean="0">
                <a:solidFill>
                  <a:schemeClr val="bg1"/>
                </a:solidFill>
              </a:rPr>
              <a:t> is het meest gebruikte </a:t>
            </a:r>
            <a:r>
              <a:rPr lang="nl-NL" sz="2000" dirty="0" err="1" smtClean="0">
                <a:solidFill>
                  <a:schemeClr val="bg1"/>
                </a:solidFill>
              </a:rPr>
              <a:t>contentmanagementsysteem</a:t>
            </a:r>
            <a:r>
              <a:rPr lang="nl-NL" sz="2000" dirty="0" smtClean="0">
                <a:solidFill>
                  <a:schemeClr val="bg1"/>
                </a:solidFill>
              </a:rPr>
              <a:t>.</a:t>
            </a:r>
          </a:p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Van oorsprong was </a:t>
            </a:r>
            <a:r>
              <a:rPr lang="nl-NL" sz="2000" dirty="0" err="1" smtClean="0">
                <a:solidFill>
                  <a:schemeClr val="bg1"/>
                </a:solidFill>
              </a:rPr>
              <a:t>WordPress</a:t>
            </a:r>
            <a:r>
              <a:rPr lang="nl-NL" sz="2000" dirty="0" smtClean="0">
                <a:solidFill>
                  <a:schemeClr val="bg1"/>
                </a:solidFill>
              </a:rPr>
              <a:t> beperkt tot een systeem om </a:t>
            </a:r>
            <a:r>
              <a:rPr lang="nl-NL" sz="2000" dirty="0" err="1" smtClean="0">
                <a:solidFill>
                  <a:schemeClr val="bg1"/>
                </a:solidFill>
              </a:rPr>
              <a:t>weblogs</a:t>
            </a:r>
            <a:r>
              <a:rPr lang="nl-NL" sz="2000" dirty="0" smtClean="0">
                <a:solidFill>
                  <a:schemeClr val="bg1"/>
                </a:solidFill>
              </a:rPr>
              <a:t> mee te maken. </a:t>
            </a:r>
          </a:p>
          <a:p>
            <a:pPr algn="l"/>
            <a:r>
              <a:rPr lang="nl-NL" sz="2000" dirty="0" err="1" smtClean="0">
                <a:solidFill>
                  <a:schemeClr val="bg1"/>
                </a:solidFill>
              </a:rPr>
              <a:t>WordPress</a:t>
            </a:r>
            <a:r>
              <a:rPr lang="nl-NL" sz="2000" dirty="0" smtClean="0">
                <a:solidFill>
                  <a:schemeClr val="bg1"/>
                </a:solidFill>
              </a:rPr>
              <a:t> maakt gebruik van de programmeertaal PHP. Alle content wordt opgeslagen in een </a:t>
            </a:r>
            <a:r>
              <a:rPr lang="nl-NL" sz="2000" dirty="0" err="1" smtClean="0">
                <a:solidFill>
                  <a:schemeClr val="bg1"/>
                </a:solidFill>
              </a:rPr>
              <a:t>MySQL-database</a:t>
            </a:r>
            <a:r>
              <a:rPr lang="nl-NL" sz="2000" dirty="0" smtClean="0">
                <a:solidFill>
                  <a:schemeClr val="bg1"/>
                </a:solidFill>
              </a:rPr>
              <a:t>. Per </a:t>
            </a:r>
            <a:r>
              <a:rPr lang="nl-NL" sz="2000" dirty="0" err="1" smtClean="0">
                <a:solidFill>
                  <a:schemeClr val="bg1"/>
                </a:solidFill>
              </a:rPr>
              <a:t>WordPress-installatie</a:t>
            </a:r>
            <a:r>
              <a:rPr lang="nl-NL" sz="2000" dirty="0" smtClean="0">
                <a:solidFill>
                  <a:schemeClr val="bg1"/>
                </a:solidFill>
              </a:rPr>
              <a:t> is één site te beheren. Voor een meervoudige installatie is </a:t>
            </a:r>
            <a:r>
              <a:rPr lang="nl-NL" sz="2000" dirty="0" err="1" smtClean="0">
                <a:solidFill>
                  <a:schemeClr val="bg1"/>
                </a:solidFill>
              </a:rPr>
              <a:t>WordPress</a:t>
            </a:r>
            <a:r>
              <a:rPr lang="nl-NL" sz="2000" dirty="0" smtClean="0">
                <a:solidFill>
                  <a:schemeClr val="bg1"/>
                </a:solidFill>
              </a:rPr>
              <a:t> </a:t>
            </a:r>
            <a:r>
              <a:rPr lang="nl-NL" sz="2000" dirty="0" err="1" smtClean="0">
                <a:solidFill>
                  <a:schemeClr val="bg1"/>
                </a:solidFill>
              </a:rPr>
              <a:t>Multisite</a:t>
            </a:r>
            <a:r>
              <a:rPr lang="nl-NL" sz="2000" dirty="0" smtClean="0">
                <a:solidFill>
                  <a:schemeClr val="bg1"/>
                </a:solidFill>
              </a:rPr>
              <a:t> beschikbaar. </a:t>
            </a:r>
            <a:r>
              <a:rPr lang="nl-NL" sz="2000" dirty="0" err="1" smtClean="0">
                <a:solidFill>
                  <a:schemeClr val="bg1"/>
                </a:solidFill>
              </a:rPr>
              <a:t>WordPress</a:t>
            </a:r>
            <a:r>
              <a:rPr lang="nl-NL" sz="2000" dirty="0" smtClean="0">
                <a:solidFill>
                  <a:schemeClr val="bg1"/>
                </a:solidFill>
              </a:rPr>
              <a:t> is een </a:t>
            </a:r>
            <a:r>
              <a:rPr lang="nl-NL" sz="2000" dirty="0" err="1" smtClean="0">
                <a:solidFill>
                  <a:schemeClr val="bg1"/>
                </a:solidFill>
              </a:rPr>
              <a:t>contentmanagementsysteem</a:t>
            </a:r>
            <a:r>
              <a:rPr lang="nl-NL" sz="2000" dirty="0" smtClean="0">
                <a:solidFill>
                  <a:schemeClr val="bg1"/>
                </a:solidFill>
              </a:rPr>
              <a:t> (CMS) waardoor de gebruiker op een relatief eenvoudige wijze de inhoud (content) kan wijzigen en/of aanvullen zonder dat daar technische kennis voor vereist is. </a:t>
            </a:r>
          </a:p>
          <a:p>
            <a:pPr algn="l"/>
            <a:endParaRPr lang="nl-BE" sz="2000" dirty="0">
              <a:solidFill>
                <a:schemeClr val="bg1"/>
              </a:solidFill>
            </a:endParaRPr>
          </a:p>
          <a:p>
            <a:pPr algn="l"/>
            <a:r>
              <a:rPr lang="nl-BE" sz="2000" b="1" u="sng" dirty="0" err="1" smtClean="0">
                <a:solidFill>
                  <a:schemeClr val="bg1"/>
                </a:solidFill>
              </a:rPr>
              <a:t>Contentmanagement</a:t>
            </a:r>
            <a:r>
              <a:rPr lang="nl-BE" sz="2000" dirty="0" smtClean="0">
                <a:solidFill>
                  <a:schemeClr val="bg1"/>
                </a:solidFill>
              </a:rPr>
              <a:t>: is een softwaretoepassing, meestal een webapplicatie, die het mogelijk maakt dat mensen eenvoudig, zonder technische kennis, documenten en gegevens op het internet kunnen publiceren.</a:t>
            </a:r>
            <a:endParaRPr lang="nl-NL" sz="2000" dirty="0" smtClean="0">
              <a:solidFill>
                <a:schemeClr val="bg1"/>
              </a:solidFill>
            </a:endParaRPr>
          </a:p>
          <a:p>
            <a:endParaRPr lang="nl-NL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45000" r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/>
            </a:r>
            <a:br>
              <a:rPr lang="nl-NL" b="1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4282" y="357166"/>
            <a:ext cx="8715436" cy="6286544"/>
          </a:xfrm>
        </p:spPr>
        <p:txBody>
          <a:bodyPr>
            <a:normAutofit/>
          </a:bodyPr>
          <a:lstStyle/>
          <a:p>
            <a:r>
              <a:rPr lang="nl-NL" sz="4400" b="1" dirty="0" err="1" smtClean="0">
                <a:solidFill>
                  <a:schemeClr val="bg1"/>
                </a:solidFill>
              </a:rPr>
              <a:t>WordPress</a:t>
            </a:r>
            <a:r>
              <a:rPr lang="nl-NL" sz="4400" b="1" dirty="0" smtClean="0">
                <a:solidFill>
                  <a:schemeClr val="bg1"/>
                </a:solidFill>
              </a:rPr>
              <a:t> -&gt; wat is </a:t>
            </a:r>
            <a:r>
              <a:rPr lang="nl-NL" sz="4400" b="1" dirty="0" err="1" smtClean="0">
                <a:solidFill>
                  <a:schemeClr val="bg1"/>
                </a:solidFill>
              </a:rPr>
              <a:t>WordPress</a:t>
            </a:r>
            <a:r>
              <a:rPr lang="nl-NL" sz="4400" b="1" dirty="0" smtClean="0">
                <a:solidFill>
                  <a:schemeClr val="bg1"/>
                </a:solidFill>
              </a:rPr>
              <a:t>!</a:t>
            </a:r>
          </a:p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Functies</a:t>
            </a:r>
          </a:p>
          <a:p>
            <a:pPr algn="l"/>
            <a:endParaRPr lang="nl-NL" sz="1400" b="1" dirty="0" smtClean="0">
              <a:solidFill>
                <a:schemeClr val="bg1"/>
              </a:solidFill>
            </a:endParaRPr>
          </a:p>
          <a:p>
            <a:pPr algn="l"/>
            <a:r>
              <a:rPr lang="nl-NL" sz="2000" b="1" dirty="0" smtClean="0">
                <a:solidFill>
                  <a:schemeClr val="bg1"/>
                </a:solidFill>
              </a:rPr>
              <a:t>Door middel van thema's (</a:t>
            </a:r>
            <a:r>
              <a:rPr lang="nl-NL" sz="2000" b="1" dirty="0" err="1" smtClean="0">
                <a:solidFill>
                  <a:schemeClr val="bg1"/>
                </a:solidFill>
              </a:rPr>
              <a:t>themes</a:t>
            </a:r>
            <a:r>
              <a:rPr lang="nl-NL" sz="2000" b="1" dirty="0" smtClean="0">
                <a:solidFill>
                  <a:schemeClr val="bg1"/>
                </a:solidFill>
              </a:rPr>
              <a:t>) of zelfgemaakte </a:t>
            </a:r>
            <a:r>
              <a:rPr lang="nl-NL" sz="2000" b="1" dirty="0" err="1" smtClean="0">
                <a:solidFill>
                  <a:schemeClr val="bg1"/>
                </a:solidFill>
              </a:rPr>
              <a:t>template</a:t>
            </a:r>
            <a:r>
              <a:rPr lang="nl-NL" sz="2000" b="1" dirty="0" smtClean="0">
                <a:solidFill>
                  <a:schemeClr val="bg1"/>
                </a:solidFill>
              </a:rPr>
              <a:t> files is de opmaak van pagina's aan te passen, zodat er geen gebruik hoeft te worden gemaakt van de standaardvormgeving die </a:t>
            </a:r>
            <a:r>
              <a:rPr lang="nl-NL" sz="2000" b="1" dirty="0" err="1" smtClean="0">
                <a:solidFill>
                  <a:schemeClr val="bg1"/>
                </a:solidFill>
              </a:rPr>
              <a:t>WordPress</a:t>
            </a:r>
            <a:r>
              <a:rPr lang="nl-NL" sz="2000" b="1" dirty="0" smtClean="0">
                <a:solidFill>
                  <a:schemeClr val="bg1"/>
                </a:solidFill>
              </a:rPr>
              <a:t> levert. </a:t>
            </a:r>
          </a:p>
          <a:p>
            <a:pPr algn="l"/>
            <a:r>
              <a:rPr lang="nl-NL" sz="2000" b="1" dirty="0" smtClean="0">
                <a:solidFill>
                  <a:schemeClr val="bg1"/>
                </a:solidFill>
              </a:rPr>
              <a:t>Ook zijn er talloze </a:t>
            </a:r>
            <a:r>
              <a:rPr lang="nl-NL" sz="2000" b="1" dirty="0" err="1" smtClean="0">
                <a:solidFill>
                  <a:schemeClr val="bg1"/>
                </a:solidFill>
              </a:rPr>
              <a:t>plug-ins</a:t>
            </a:r>
            <a:r>
              <a:rPr lang="nl-NL" sz="2000" b="1" dirty="0" smtClean="0">
                <a:solidFill>
                  <a:schemeClr val="bg1"/>
                </a:solidFill>
              </a:rPr>
              <a:t> beschikbaar die allerlei functies aan het weblog toevoegen. Een aantal daarvan zijn bijvoorbeeld </a:t>
            </a:r>
            <a:r>
              <a:rPr lang="nl-NL" sz="2000" b="1" dirty="0" err="1" smtClean="0">
                <a:solidFill>
                  <a:schemeClr val="bg1"/>
                </a:solidFill>
              </a:rPr>
              <a:t>spamfilters</a:t>
            </a:r>
            <a:r>
              <a:rPr lang="nl-NL" sz="2000" b="1" dirty="0" smtClean="0">
                <a:solidFill>
                  <a:schemeClr val="bg1"/>
                </a:solidFill>
              </a:rPr>
              <a:t> (bijvoorbeeld </a:t>
            </a:r>
            <a:r>
              <a:rPr lang="nl-NL" sz="2000" b="1" dirty="0" err="1" smtClean="0">
                <a:solidFill>
                  <a:schemeClr val="bg1"/>
                </a:solidFill>
              </a:rPr>
              <a:t>Akismet</a:t>
            </a:r>
            <a:r>
              <a:rPr lang="nl-NL" sz="2000" b="1" dirty="0" smtClean="0">
                <a:solidFill>
                  <a:schemeClr val="bg1"/>
                </a:solidFill>
              </a:rPr>
              <a:t>), </a:t>
            </a:r>
            <a:r>
              <a:rPr lang="nl-NL" sz="2000" b="1" dirty="0" err="1" smtClean="0">
                <a:solidFill>
                  <a:schemeClr val="bg1"/>
                </a:solidFill>
              </a:rPr>
              <a:t>kleinschermdetectie</a:t>
            </a:r>
            <a:r>
              <a:rPr lang="nl-NL" sz="2000" b="1" dirty="0" smtClean="0">
                <a:solidFill>
                  <a:schemeClr val="bg1"/>
                </a:solidFill>
              </a:rPr>
              <a:t> voor mobiele apparaten of page </a:t>
            </a:r>
            <a:r>
              <a:rPr lang="nl-NL" sz="2000" b="1" dirty="0" err="1" smtClean="0">
                <a:solidFill>
                  <a:schemeClr val="bg1"/>
                </a:solidFill>
              </a:rPr>
              <a:t>builders</a:t>
            </a:r>
            <a:r>
              <a:rPr lang="nl-NL" sz="2000" b="1" dirty="0" smtClean="0">
                <a:solidFill>
                  <a:schemeClr val="bg1"/>
                </a:solidFill>
              </a:rPr>
              <a:t> om de website vorm te geven zonder het gebruik van code of shortcodes. Dit vereist vaak beperkte technische kennis, waardoor </a:t>
            </a:r>
            <a:r>
              <a:rPr lang="nl-NL" sz="2000" b="1" dirty="0" err="1" smtClean="0">
                <a:solidFill>
                  <a:schemeClr val="bg1"/>
                </a:solidFill>
              </a:rPr>
              <a:t>WordPress</a:t>
            </a:r>
            <a:r>
              <a:rPr lang="nl-NL" sz="2000" b="1" dirty="0" smtClean="0">
                <a:solidFill>
                  <a:schemeClr val="bg1"/>
                </a:solidFill>
              </a:rPr>
              <a:t> vrij eenvoudig te gebruiken is.</a:t>
            </a:r>
          </a:p>
          <a:p>
            <a:pPr algn="l"/>
            <a:endParaRPr lang="nl-NL" sz="1400" b="1" dirty="0" smtClean="0">
              <a:solidFill>
                <a:schemeClr val="bg1"/>
              </a:solidFill>
            </a:endParaRPr>
          </a:p>
          <a:p>
            <a:pPr algn="l"/>
            <a:r>
              <a:rPr lang="nl-NL" sz="2000" b="1" dirty="0" err="1" smtClean="0">
                <a:solidFill>
                  <a:schemeClr val="bg1"/>
                </a:solidFill>
              </a:rPr>
              <a:t>WordPress-gebruikers</a:t>
            </a:r>
            <a:r>
              <a:rPr lang="nl-NL" sz="2000" b="1" dirty="0" smtClean="0">
                <a:solidFill>
                  <a:schemeClr val="bg1"/>
                </a:solidFill>
              </a:rPr>
              <a:t> wordt verzocht onderaan pagina's te linken naar de website van </a:t>
            </a:r>
            <a:r>
              <a:rPr lang="nl-NL" sz="2000" b="1" dirty="0" err="1" smtClean="0">
                <a:solidFill>
                  <a:schemeClr val="bg1"/>
                </a:solidFill>
              </a:rPr>
              <a:t>WordPress</a:t>
            </a:r>
            <a:r>
              <a:rPr lang="nl-NL" sz="2000" b="1" dirty="0" smtClean="0">
                <a:solidFill>
                  <a:schemeClr val="bg1"/>
                </a:solidFill>
              </a:rPr>
              <a:t>.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45000" r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/>
            </a:r>
            <a:br>
              <a:rPr lang="nl-NL" b="1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357982"/>
          </a:xfrm>
        </p:spPr>
        <p:txBody>
          <a:bodyPr>
            <a:normAutofit lnSpcReduction="10000"/>
          </a:bodyPr>
          <a:lstStyle/>
          <a:p>
            <a:r>
              <a:rPr lang="nl-NL" sz="4400" b="1" dirty="0" err="1" smtClean="0">
                <a:solidFill>
                  <a:schemeClr val="bg1"/>
                </a:solidFill>
              </a:rPr>
              <a:t>WordPress</a:t>
            </a:r>
            <a:r>
              <a:rPr lang="nl-NL" sz="4400" b="1" dirty="0" smtClean="0">
                <a:solidFill>
                  <a:schemeClr val="bg1"/>
                </a:solidFill>
              </a:rPr>
              <a:t> -&gt; wat is </a:t>
            </a:r>
            <a:r>
              <a:rPr lang="nl-NL" sz="4400" b="1" dirty="0" err="1" smtClean="0">
                <a:solidFill>
                  <a:schemeClr val="bg1"/>
                </a:solidFill>
              </a:rPr>
              <a:t>WordPress</a:t>
            </a:r>
            <a:r>
              <a:rPr lang="nl-NL" sz="4400" b="1" dirty="0" smtClean="0">
                <a:solidFill>
                  <a:schemeClr val="bg1"/>
                </a:solidFill>
              </a:rPr>
              <a:t>!</a:t>
            </a:r>
          </a:p>
          <a:p>
            <a:pPr algn="l"/>
            <a:r>
              <a:rPr lang="nl-NL" sz="2800" b="1" dirty="0" err="1" smtClean="0">
                <a:solidFill>
                  <a:schemeClr val="bg1"/>
                </a:solidFill>
              </a:rPr>
              <a:t>Plug-ins</a:t>
            </a:r>
            <a:endParaRPr lang="nl-NL" sz="2800" b="1" dirty="0" smtClean="0">
              <a:solidFill>
                <a:schemeClr val="bg1"/>
              </a:solidFill>
            </a:endParaRPr>
          </a:p>
          <a:p>
            <a:pPr algn="l"/>
            <a:endParaRPr lang="nl-NL" sz="1400" b="1" dirty="0" smtClean="0">
              <a:solidFill>
                <a:schemeClr val="bg1"/>
              </a:solidFill>
            </a:endParaRPr>
          </a:p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Een van </a:t>
            </a:r>
            <a:r>
              <a:rPr lang="nl-NL" sz="2000" dirty="0" err="1" smtClean="0">
                <a:solidFill>
                  <a:schemeClr val="bg1"/>
                </a:solidFill>
              </a:rPr>
              <a:t>WordPress</a:t>
            </a:r>
            <a:r>
              <a:rPr lang="nl-NL" sz="2000" dirty="0" smtClean="0">
                <a:solidFill>
                  <a:schemeClr val="bg1"/>
                </a:solidFill>
              </a:rPr>
              <a:t>' populairste mogelijkheden is de rijke aanwezigheid van </a:t>
            </a:r>
          </a:p>
          <a:p>
            <a:pPr algn="l"/>
            <a:r>
              <a:rPr lang="nl-NL" sz="2000" dirty="0" err="1" smtClean="0">
                <a:solidFill>
                  <a:schemeClr val="bg1"/>
                </a:solidFill>
              </a:rPr>
              <a:t>plug-ins</a:t>
            </a:r>
            <a:r>
              <a:rPr lang="nl-NL" sz="2000" dirty="0" smtClean="0">
                <a:solidFill>
                  <a:schemeClr val="bg1"/>
                </a:solidFill>
              </a:rPr>
              <a:t>. Deze stellen de gebruikers en ontwikkelaars in staat om nieuwe mogelijkheden toe te voegen aan </a:t>
            </a:r>
            <a:r>
              <a:rPr lang="nl-NL" sz="2000" dirty="0" err="1" smtClean="0">
                <a:solidFill>
                  <a:schemeClr val="bg1"/>
                </a:solidFill>
              </a:rPr>
              <a:t>WordPress</a:t>
            </a:r>
            <a:r>
              <a:rPr lang="nl-NL" sz="2000" dirty="0" smtClean="0">
                <a:solidFill>
                  <a:schemeClr val="bg1"/>
                </a:solidFill>
              </a:rPr>
              <a:t>. Er zijn anno 2022 meer dan 59.000 </a:t>
            </a:r>
            <a:r>
              <a:rPr lang="nl-NL" sz="2000" dirty="0" err="1" smtClean="0">
                <a:solidFill>
                  <a:schemeClr val="bg1"/>
                </a:solidFill>
              </a:rPr>
              <a:t>plug-ins</a:t>
            </a:r>
            <a:r>
              <a:rPr lang="nl-NL" sz="2000" dirty="0" smtClean="0">
                <a:solidFill>
                  <a:schemeClr val="bg1"/>
                </a:solidFill>
              </a:rPr>
              <a:t> in de </a:t>
            </a:r>
            <a:r>
              <a:rPr lang="nl-NL" sz="2000" dirty="0" err="1" smtClean="0">
                <a:solidFill>
                  <a:schemeClr val="bg1"/>
                </a:solidFill>
              </a:rPr>
              <a:t>WordPress.org-database</a:t>
            </a:r>
            <a:r>
              <a:rPr lang="nl-NL" sz="2000" dirty="0" smtClean="0">
                <a:solidFill>
                  <a:schemeClr val="bg1"/>
                </a:solidFill>
              </a:rPr>
              <a:t>. </a:t>
            </a:r>
          </a:p>
          <a:p>
            <a:pPr algn="l"/>
            <a:endParaRPr lang="nl-BE" sz="2000" dirty="0">
              <a:solidFill>
                <a:schemeClr val="bg1"/>
              </a:solidFill>
            </a:endParaRPr>
          </a:p>
          <a:p>
            <a:pPr algn="l"/>
            <a:r>
              <a:rPr lang="nl-NL" sz="2800" b="1" dirty="0" err="1" smtClean="0">
                <a:solidFill>
                  <a:schemeClr val="bg1"/>
                </a:solidFill>
              </a:rPr>
              <a:t>Widgets</a:t>
            </a:r>
            <a:endParaRPr lang="nl-NL" sz="2800" b="1" dirty="0" smtClean="0">
              <a:solidFill>
                <a:schemeClr val="bg1"/>
              </a:solidFill>
            </a:endParaRPr>
          </a:p>
          <a:p>
            <a:pPr algn="l"/>
            <a:endParaRPr lang="nl-NL" sz="1400" b="1" dirty="0" smtClean="0">
              <a:solidFill>
                <a:schemeClr val="bg1"/>
              </a:solidFill>
            </a:endParaRPr>
          </a:p>
          <a:p>
            <a:pPr algn="l"/>
            <a:r>
              <a:rPr lang="nl-NL" sz="2000" dirty="0" err="1" smtClean="0">
                <a:solidFill>
                  <a:schemeClr val="bg1"/>
                </a:solidFill>
              </a:rPr>
              <a:t>Widgets</a:t>
            </a:r>
            <a:r>
              <a:rPr lang="nl-NL" sz="2000" dirty="0" smtClean="0">
                <a:solidFill>
                  <a:schemeClr val="bg1"/>
                </a:solidFill>
              </a:rPr>
              <a:t> zijn kleine functionaliteiten die gebruikers op hun </a:t>
            </a:r>
            <a:r>
              <a:rPr lang="nl-NL" sz="2000" dirty="0" err="1" smtClean="0">
                <a:solidFill>
                  <a:schemeClr val="bg1"/>
                </a:solidFill>
              </a:rPr>
              <a:t>website-sidebar</a:t>
            </a:r>
            <a:r>
              <a:rPr lang="nl-NL" sz="2000" dirty="0" smtClean="0">
                <a:solidFill>
                  <a:schemeClr val="bg1"/>
                </a:solidFill>
              </a:rPr>
              <a:t> en -</a:t>
            </a:r>
            <a:r>
              <a:rPr lang="nl-NL" sz="2000" dirty="0" err="1" smtClean="0">
                <a:solidFill>
                  <a:schemeClr val="bg1"/>
                </a:solidFill>
              </a:rPr>
              <a:t>footer</a:t>
            </a:r>
            <a:r>
              <a:rPr lang="nl-NL" sz="2000" dirty="0" smtClean="0">
                <a:solidFill>
                  <a:schemeClr val="bg1"/>
                </a:solidFill>
              </a:rPr>
              <a:t> kunnen zetten door middel van een </a:t>
            </a:r>
            <a:r>
              <a:rPr lang="nl-NL" sz="2000" dirty="0" err="1" smtClean="0">
                <a:solidFill>
                  <a:schemeClr val="bg1"/>
                </a:solidFill>
              </a:rPr>
              <a:t>drag-and-drop-systeem</a:t>
            </a:r>
            <a:r>
              <a:rPr lang="nl-NL" sz="2000" dirty="0" smtClean="0">
                <a:solidFill>
                  <a:schemeClr val="bg1"/>
                </a:solidFill>
              </a:rPr>
              <a:t>. </a:t>
            </a:r>
            <a:r>
              <a:rPr lang="nl-NL" sz="2000" dirty="0" err="1" smtClean="0">
                <a:solidFill>
                  <a:schemeClr val="bg1"/>
                </a:solidFill>
              </a:rPr>
              <a:t>Widgets</a:t>
            </a:r>
            <a:r>
              <a:rPr lang="nl-NL" sz="2000" dirty="0" smtClean="0">
                <a:solidFill>
                  <a:schemeClr val="bg1"/>
                </a:solidFill>
              </a:rPr>
              <a:t> kunnen een </a:t>
            </a:r>
            <a:r>
              <a:rPr lang="nl-NL" sz="2000" dirty="0" err="1" smtClean="0">
                <a:solidFill>
                  <a:schemeClr val="bg1"/>
                </a:solidFill>
              </a:rPr>
              <a:t>slideshow</a:t>
            </a:r>
            <a:r>
              <a:rPr lang="nl-NL" sz="2000" dirty="0" smtClean="0">
                <a:solidFill>
                  <a:schemeClr val="bg1"/>
                </a:solidFill>
              </a:rPr>
              <a:t>, een zoekbalk, een </a:t>
            </a:r>
            <a:r>
              <a:rPr lang="nl-NL" sz="2000" dirty="0" err="1" smtClean="0">
                <a:solidFill>
                  <a:schemeClr val="bg1"/>
                </a:solidFill>
              </a:rPr>
              <a:t>blogarchief</a:t>
            </a:r>
            <a:r>
              <a:rPr lang="nl-NL" sz="2000" dirty="0" smtClean="0">
                <a:solidFill>
                  <a:schemeClr val="bg1"/>
                </a:solidFill>
              </a:rPr>
              <a:t> of inschrijfformulier voor een nieuwsbrief etc. bevatten. </a:t>
            </a:r>
          </a:p>
          <a:p>
            <a:pPr algn="l"/>
            <a:endParaRPr lang="nl-BE" sz="2000" dirty="0">
              <a:solidFill>
                <a:schemeClr val="bg1"/>
              </a:solidFill>
            </a:endParaRPr>
          </a:p>
          <a:p>
            <a:pPr algn="l"/>
            <a:r>
              <a:rPr lang="nl-NL" sz="2000" dirty="0" err="1" smtClean="0">
                <a:solidFill>
                  <a:schemeClr val="bg1"/>
                </a:solidFill>
              </a:rPr>
              <a:t>WordPress-versie</a:t>
            </a:r>
            <a:r>
              <a:rPr lang="nl-NL" sz="2000" dirty="0" smtClean="0">
                <a:solidFill>
                  <a:schemeClr val="bg1"/>
                </a:solidFill>
              </a:rPr>
              <a:t>: 6.1.1 /  </a:t>
            </a:r>
            <a:r>
              <a:rPr lang="nl-NL" sz="2000" dirty="0" err="1" smtClean="0">
                <a:solidFill>
                  <a:schemeClr val="bg1"/>
                </a:solidFill>
              </a:rPr>
              <a:t>PHP-versie</a:t>
            </a:r>
            <a:r>
              <a:rPr lang="nl-NL" sz="2000" dirty="0" smtClean="0">
                <a:solidFill>
                  <a:schemeClr val="bg1"/>
                </a:solidFill>
              </a:rPr>
              <a:t>: 8.2 bij </a:t>
            </a:r>
            <a:r>
              <a:rPr lang="nl-NL" sz="2000" dirty="0" err="1" smtClean="0">
                <a:solidFill>
                  <a:schemeClr val="bg1"/>
                </a:solidFill>
              </a:rPr>
              <a:t>Futureweb</a:t>
            </a:r>
            <a:r>
              <a:rPr lang="nl-NL" sz="2000" dirty="0" smtClean="0">
                <a:solidFill>
                  <a:schemeClr val="bg1"/>
                </a:solidFill>
              </a:rPr>
              <a:t> (maart 2023)</a:t>
            </a:r>
          </a:p>
          <a:p>
            <a:pPr algn="l"/>
            <a:r>
              <a:rPr lang="nl-BE" sz="2000" dirty="0" smtClean="0">
                <a:solidFill>
                  <a:schemeClr val="bg1"/>
                </a:solidFill>
              </a:rPr>
              <a:t>Download: </a:t>
            </a:r>
            <a:r>
              <a:rPr lang="nl-BE" sz="2000" dirty="0" smtClean="0">
                <a:solidFill>
                  <a:schemeClr val="bg1"/>
                </a:solidFill>
                <a:hlinkClick r:id="rId3"/>
              </a:rPr>
              <a:t>https://nl-be.wordpress.org/latest-nl_BE.zip</a:t>
            </a:r>
            <a:r>
              <a:rPr lang="nl-BE" sz="2000" dirty="0" smtClean="0">
                <a:solidFill>
                  <a:schemeClr val="bg1"/>
                </a:solidFill>
              </a:rPr>
              <a:t>  (</a:t>
            </a:r>
            <a:r>
              <a:rPr lang="nl-BE" sz="2000" dirty="0">
                <a:solidFill>
                  <a:schemeClr val="bg1"/>
                </a:solidFill>
              </a:rPr>
              <a:t>N</a:t>
            </a:r>
            <a:r>
              <a:rPr lang="nl-BE" sz="2000" dirty="0" smtClean="0">
                <a:solidFill>
                  <a:schemeClr val="bg1"/>
                </a:solidFill>
              </a:rPr>
              <a:t>ederlands)</a:t>
            </a:r>
            <a:endParaRPr lang="nl-NL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45000" r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/>
            </a:r>
            <a:br>
              <a:rPr lang="nl-NL" b="1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1428760"/>
          </a:xfrm>
        </p:spPr>
        <p:txBody>
          <a:bodyPr>
            <a:normAutofit fontScale="92500" lnSpcReduction="20000"/>
          </a:bodyPr>
          <a:lstStyle/>
          <a:p>
            <a:r>
              <a:rPr lang="nl-NL" sz="4400" b="1" dirty="0" err="1" smtClean="0">
                <a:solidFill>
                  <a:schemeClr val="bg1"/>
                </a:solidFill>
              </a:rPr>
              <a:t>WordPress</a:t>
            </a:r>
            <a:r>
              <a:rPr lang="nl-NL" sz="4400" b="1" dirty="0" smtClean="0">
                <a:solidFill>
                  <a:schemeClr val="bg1"/>
                </a:solidFill>
              </a:rPr>
              <a:t> -&gt; voorbereidende werken, subdomein en database aanmaken</a:t>
            </a:r>
          </a:p>
          <a:p>
            <a:pPr algn="l"/>
            <a:r>
              <a:rPr lang="nl-BE" sz="2400" b="1" dirty="0" smtClean="0">
                <a:solidFill>
                  <a:schemeClr val="bg1"/>
                </a:solidFill>
              </a:rPr>
              <a:t>Inloggen bij je provider: https://www.futureweb.be/</a:t>
            </a:r>
            <a:endParaRPr lang="nl-NL" sz="2600" b="1" dirty="0" smtClean="0">
              <a:solidFill>
                <a:schemeClr val="bg1"/>
              </a:solidFill>
            </a:endParaRPr>
          </a:p>
          <a:p>
            <a:endParaRPr lang="nl-NL" sz="4400" dirty="0"/>
          </a:p>
        </p:txBody>
      </p:sp>
      <p:pic>
        <p:nvPicPr>
          <p:cNvPr id="4" name="Afbeelding 3" descr="subdomein aanmak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2000240"/>
            <a:ext cx="8643998" cy="4551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45000" r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/>
            </a:r>
            <a:br>
              <a:rPr lang="nl-NL" b="1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643998" cy="1214446"/>
          </a:xfrm>
        </p:spPr>
        <p:txBody>
          <a:bodyPr/>
          <a:lstStyle/>
          <a:p>
            <a:r>
              <a:rPr lang="nl-NL" b="1" dirty="0" err="1" smtClean="0">
                <a:solidFill>
                  <a:schemeClr val="bg1"/>
                </a:solidFill>
              </a:rPr>
              <a:t>WordPress</a:t>
            </a:r>
            <a:r>
              <a:rPr lang="nl-NL" b="1" dirty="0" smtClean="0">
                <a:solidFill>
                  <a:schemeClr val="bg1"/>
                </a:solidFill>
              </a:rPr>
              <a:t> -&gt; voorbereidende werken, subdomein en database aanmaken</a:t>
            </a:r>
          </a:p>
          <a:p>
            <a:endParaRPr lang="nl-NL" dirty="0"/>
          </a:p>
        </p:txBody>
      </p:sp>
      <p:pic>
        <p:nvPicPr>
          <p:cNvPr id="4" name="Afbeelding 3" descr="database aanmak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643050"/>
            <a:ext cx="8786874" cy="4786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45000" r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8643998" cy="1752600"/>
          </a:xfrm>
        </p:spPr>
        <p:txBody>
          <a:bodyPr>
            <a:noAutofit/>
          </a:bodyPr>
          <a:lstStyle/>
          <a:p>
            <a:r>
              <a:rPr lang="nl-NL" sz="4000" b="1" dirty="0" err="1" smtClean="0">
                <a:solidFill>
                  <a:schemeClr val="bg1"/>
                </a:solidFill>
              </a:rPr>
              <a:t>WordPress</a:t>
            </a:r>
            <a:r>
              <a:rPr lang="nl-NL" sz="4000" b="1" dirty="0" smtClean="0">
                <a:solidFill>
                  <a:schemeClr val="bg1"/>
                </a:solidFill>
              </a:rPr>
              <a:t> -&gt; FTP (file transport system)</a:t>
            </a:r>
          </a:p>
          <a:p>
            <a:r>
              <a:rPr lang="nl-BE" sz="4000" b="1" dirty="0" smtClean="0">
                <a:solidFill>
                  <a:schemeClr val="bg1"/>
                </a:solidFill>
              </a:rPr>
              <a:t>Installeren en inloggen op je webruimte</a:t>
            </a:r>
          </a:p>
          <a:p>
            <a:pPr algn="l"/>
            <a:r>
              <a:rPr lang="nl-BE" sz="2400" b="1" dirty="0" smtClean="0">
                <a:solidFill>
                  <a:schemeClr val="bg1"/>
                </a:solidFill>
              </a:rPr>
              <a:t>Link: https://winscp.net/download/WinSCP-5.21.7-Setup.exe</a:t>
            </a:r>
            <a:endParaRPr lang="nl-NL" sz="2400" b="1" dirty="0" smtClean="0">
              <a:solidFill>
                <a:schemeClr val="bg1"/>
              </a:solidFill>
            </a:endParaRPr>
          </a:p>
        </p:txBody>
      </p:sp>
      <p:pic>
        <p:nvPicPr>
          <p:cNvPr id="4" name="Afbeelding 3" descr="winscp_inlo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100" y="2214554"/>
            <a:ext cx="6786610" cy="451730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45000" r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/>
            </a:r>
            <a:br>
              <a:rPr lang="nl-NL" b="1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28728" y="1000108"/>
            <a:ext cx="6400800" cy="1752600"/>
          </a:xfrm>
        </p:spPr>
        <p:txBody>
          <a:bodyPr>
            <a:noAutofit/>
          </a:bodyPr>
          <a:lstStyle/>
          <a:p>
            <a:r>
              <a:rPr lang="nl-BE" sz="7200" dirty="0" smtClean="0">
                <a:solidFill>
                  <a:schemeClr val="bg1"/>
                </a:solidFill>
              </a:rPr>
              <a:t>Einde les 1</a:t>
            </a:r>
          </a:p>
          <a:p>
            <a:r>
              <a:rPr lang="nl-BE" sz="7200" dirty="0" smtClean="0">
                <a:solidFill>
                  <a:schemeClr val="bg1"/>
                </a:solidFill>
              </a:rPr>
              <a:t>Vragen ?</a:t>
            </a:r>
            <a:endParaRPr lang="nl-NL" sz="7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440</Words>
  <Application>Microsoft Office PowerPoint</Application>
  <PresentationFormat>Diavoorstelling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 </vt:lpstr>
      <vt:lpstr> </vt:lpstr>
      <vt:lpstr> </vt:lpstr>
      <vt:lpstr> </vt:lpstr>
      <vt:lpstr> </vt:lpstr>
      <vt:lpstr>Dia 6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Sigrid</dc:creator>
  <cp:lastModifiedBy>Sigrid</cp:lastModifiedBy>
  <cp:revision>11</cp:revision>
  <dcterms:created xsi:type="dcterms:W3CDTF">2023-03-26T18:50:23Z</dcterms:created>
  <dcterms:modified xsi:type="dcterms:W3CDTF">2023-03-26T18:55:53Z</dcterms:modified>
</cp:coreProperties>
</file>